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4" r:id="rId4"/>
    <p:sldId id="265" r:id="rId5"/>
    <p:sldId id="259" r:id="rId6"/>
    <p:sldId id="273" r:id="rId7"/>
    <p:sldId id="267" r:id="rId8"/>
    <p:sldId id="268" r:id="rId9"/>
    <p:sldId id="269" r:id="rId10"/>
    <p:sldId id="271" r:id="rId11"/>
    <p:sldId id="270" r:id="rId12"/>
    <p:sldId id="272" r:id="rId13"/>
    <p:sldId id="274" r:id="rId14"/>
    <p:sldId id="275" r:id="rId15"/>
    <p:sldId id="276" r:id="rId16"/>
    <p:sldId id="277" r:id="rId17"/>
    <p:sldId id="278" r:id="rId18"/>
    <p:sldId id="284" r:id="rId19"/>
    <p:sldId id="286" r:id="rId20"/>
    <p:sldId id="287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5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8" y="5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8CC7F-0A58-4101-813A-30C41384F16A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0B4BEF-745B-45CE-B1D6-5011BBDC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820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9148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286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442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394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199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97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976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916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88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626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611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086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2187A-60FD-4E9E-BAA0-91710BDBD71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FCC42-9FEE-48EF-ADAC-E95FDD2F88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8624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3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29749" y="1336067"/>
            <a:ext cx="9144000" cy="1809084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sz="4000" dirty="0" smtClean="0"/>
              <a:t>03. </a:t>
            </a:r>
            <a:r>
              <a:rPr lang="en-US" altLang="ko-KR" sz="3600" dirty="0"/>
              <a:t>GAN(generative adversarial networks) </a:t>
            </a:r>
            <a:r>
              <a:rPr lang="ko-KR" altLang="en-US" sz="3600" dirty="0"/>
              <a:t>개요</a:t>
            </a:r>
            <a:endParaRPr lang="ko-KR" altLang="en-US" sz="2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91846" y="4009491"/>
            <a:ext cx="9144000" cy="1655762"/>
          </a:xfrm>
        </p:spPr>
        <p:txBody>
          <a:bodyPr/>
          <a:lstStyle/>
          <a:p>
            <a:pPr algn="r"/>
            <a:r>
              <a:rPr lang="en-US" altLang="ko-KR" dirty="0" smtClean="0"/>
              <a:t>2022-03-19 </a:t>
            </a:r>
          </a:p>
          <a:p>
            <a:pPr algn="r"/>
            <a:r>
              <a:rPr lang="en-US" altLang="ko-KR" dirty="0" smtClean="0"/>
              <a:t>kts123@kookmin.ac.kr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798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37" y="1215672"/>
            <a:ext cx="9434378" cy="342167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0080" y="240030"/>
            <a:ext cx="24721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Another view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06320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37" y="1215672"/>
            <a:ext cx="9434378" cy="342167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8306" y="4960189"/>
            <a:ext cx="3095158" cy="178566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0080" y="240030"/>
            <a:ext cx="24721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Another view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73596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360" y="1476417"/>
            <a:ext cx="4435224" cy="28653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11360" y="3972453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 ~ Z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89890" y="3951097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x ~ X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65811" y="395472"/>
            <a:ext cx="3070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/>
              <a:t>(implicitly) Learn P(X|Z)</a:t>
            </a:r>
            <a:endParaRPr lang="ko-KR" altLang="en-US" sz="2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716411" y="4157119"/>
            <a:ext cx="1067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f: z -&gt; x</a:t>
            </a:r>
          </a:p>
          <a:p>
            <a:r>
              <a:rPr lang="en-US" altLang="ko-KR" dirty="0" smtClean="0"/>
              <a:t>f(z) = x</a:t>
            </a:r>
            <a:endParaRPr lang="ko-KR" altLang="en-US" dirty="0"/>
          </a:p>
        </p:txBody>
      </p:sp>
      <p:pic>
        <p:nvPicPr>
          <p:cNvPr id="6146" name="Picture 2" descr="Multivariate normal distribution - Wikipe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57" y="2794801"/>
            <a:ext cx="2575764" cy="1948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4023" y="1061880"/>
            <a:ext cx="3942589" cy="541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875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plementconsultinggroup.com/media/6322/tweet.jpg?width=681&amp;height=681&amp;center=0.5,0.5&amp;mode=crop&amp;cropmode=percent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128" y="1334431"/>
            <a:ext cx="4992192" cy="4992192"/>
          </a:xfrm>
          <a:prstGeom prst="rect">
            <a:avLst/>
          </a:prstGeom>
          <a:noFill/>
          <a:ln w="41275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6544807" y="4804648"/>
            <a:ext cx="28189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https://arxiv.org/abs/1812.04948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787" y="293299"/>
            <a:ext cx="14312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History</a:t>
            </a:r>
            <a:endParaRPr lang="ko-KR" altLang="en-US" sz="2800" b="1" dirty="0"/>
          </a:p>
        </p:txBody>
      </p:sp>
      <p:sp>
        <p:nvSpPr>
          <p:cNvPr id="6" name="직사각형 5"/>
          <p:cNvSpPr/>
          <p:nvPr/>
        </p:nvSpPr>
        <p:spPr>
          <a:xfrm>
            <a:off x="6544807" y="2451077"/>
            <a:ext cx="28189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https://arxiv.org/abs/1710.10196</a:t>
            </a:r>
          </a:p>
        </p:txBody>
      </p:sp>
      <p:cxnSp>
        <p:nvCxnSpPr>
          <p:cNvPr id="10" name="꺾인 연결선 9"/>
          <p:cNvCxnSpPr/>
          <p:nvPr/>
        </p:nvCxnSpPr>
        <p:spPr>
          <a:xfrm flipV="1">
            <a:off x="4309110" y="1842416"/>
            <a:ext cx="2281417" cy="1155533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4320540" y="3000596"/>
            <a:ext cx="0" cy="555808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꺾인 연결선 17"/>
          <p:cNvCxnSpPr/>
          <p:nvPr/>
        </p:nvCxnSpPr>
        <p:spPr>
          <a:xfrm>
            <a:off x="5622537" y="5338334"/>
            <a:ext cx="1259566" cy="514997"/>
          </a:xfrm>
          <a:prstGeom prst="bentConnector3">
            <a:avLst>
              <a:gd name="adj1" fmla="val -818"/>
            </a:avLst>
          </a:prstGeom>
          <a:ln w="222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8147" y="5264729"/>
            <a:ext cx="4899127" cy="105067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8147" y="1320161"/>
            <a:ext cx="5122474" cy="1044509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4888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8787" y="293299"/>
            <a:ext cx="14312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History</a:t>
            </a:r>
            <a:endParaRPr lang="ko-KR" altLang="en-US" sz="28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41" y="1347875"/>
            <a:ext cx="6652837" cy="119644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3" name="직사각형 2"/>
          <p:cNvSpPr/>
          <p:nvPr/>
        </p:nvSpPr>
        <p:spPr>
          <a:xfrm>
            <a:off x="7523948" y="1347875"/>
            <a:ext cx="3556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https://arxiv.org/abs/1912.04958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241" y="2915655"/>
            <a:ext cx="6652837" cy="148710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1" name="직사각형 10"/>
          <p:cNvSpPr/>
          <p:nvPr/>
        </p:nvSpPr>
        <p:spPr>
          <a:xfrm>
            <a:off x="7523948" y="2915655"/>
            <a:ext cx="3556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https://arxiv.org/abs/2006.06676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240" y="4808170"/>
            <a:ext cx="6652837" cy="138181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3" name="직사각형 12"/>
          <p:cNvSpPr/>
          <p:nvPr/>
        </p:nvSpPr>
        <p:spPr>
          <a:xfrm>
            <a:off x="7523948" y="4808170"/>
            <a:ext cx="3556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https://arxiv.org/abs/2106.12423</a:t>
            </a:r>
          </a:p>
        </p:txBody>
      </p:sp>
    </p:spTree>
    <p:extLst>
      <p:ext uri="{BB962C8B-B14F-4D97-AF65-F5344CB8AC3E}">
        <p14:creationId xmlns:p14="http://schemas.microsoft.com/office/powerpoint/2010/main" val="276617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880" y="428622"/>
            <a:ext cx="4727485" cy="963968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618" y="1676661"/>
            <a:ext cx="4413093" cy="94643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164" y="4139335"/>
            <a:ext cx="4832459" cy="103211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7541" y="5583922"/>
            <a:ext cx="5483969" cy="1139037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0578" y="2873709"/>
            <a:ext cx="5643989" cy="101501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7442145" y="541274"/>
            <a:ext cx="2415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ProgressiveGAN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040711" y="1707491"/>
            <a:ext cx="1493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StyleGAN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370277" y="3024653"/>
            <a:ext cx="1663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StyleGAN2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84913" y="5922607"/>
            <a:ext cx="1663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StyleGAN3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24530" y="4424559"/>
            <a:ext cx="2409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StyleGAN2-ADA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8787" y="293299"/>
            <a:ext cx="14312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History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488707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18" y="1099954"/>
            <a:ext cx="3858220" cy="786719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631" y="448015"/>
            <a:ext cx="8239741" cy="61438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184818" y="448015"/>
            <a:ext cx="2415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ProgressiveGAN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36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103" y="310618"/>
            <a:ext cx="3193145" cy="68480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466" y="1479693"/>
            <a:ext cx="3627086" cy="51293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517167" y="437257"/>
            <a:ext cx="1493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StyleGAN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3722" y="1496231"/>
            <a:ext cx="5782047" cy="48682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직사각형 6"/>
          <p:cNvSpPr/>
          <p:nvPr/>
        </p:nvSpPr>
        <p:spPr>
          <a:xfrm>
            <a:off x="5613722" y="6424376"/>
            <a:ext cx="43289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https://github.com/NVlabs/ffhq-dataset</a:t>
            </a:r>
          </a:p>
        </p:txBody>
      </p:sp>
    </p:spTree>
    <p:extLst>
      <p:ext uri="{BB962C8B-B14F-4D97-AF65-F5344CB8AC3E}">
        <p14:creationId xmlns:p14="http://schemas.microsoft.com/office/powerpoint/2010/main" val="352864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337" y="1333302"/>
            <a:ext cx="1456337" cy="147409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339" y="3875292"/>
            <a:ext cx="1476074" cy="1440506"/>
          </a:xfrm>
          <a:prstGeom prst="rect">
            <a:avLst/>
          </a:prstGeom>
        </p:spPr>
      </p:pic>
      <p:sp>
        <p:nvSpPr>
          <p:cNvPr id="9" name="순서도: 수동 연산 8"/>
          <p:cNvSpPr/>
          <p:nvPr/>
        </p:nvSpPr>
        <p:spPr>
          <a:xfrm rot="16200000">
            <a:off x="3994187" y="1663138"/>
            <a:ext cx="1041776" cy="772302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순서도: 처리 10"/>
          <p:cNvSpPr/>
          <p:nvPr/>
        </p:nvSpPr>
        <p:spPr>
          <a:xfrm>
            <a:off x="5065734" y="1752366"/>
            <a:ext cx="171605" cy="20070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수동 연산 12"/>
          <p:cNvSpPr/>
          <p:nvPr/>
        </p:nvSpPr>
        <p:spPr>
          <a:xfrm rot="16200000">
            <a:off x="3994187" y="4172256"/>
            <a:ext cx="1041776" cy="772302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/>
          <p:cNvSpPr/>
          <p:nvPr/>
        </p:nvSpPr>
        <p:spPr>
          <a:xfrm>
            <a:off x="5065734" y="4261484"/>
            <a:ext cx="171605" cy="200709"/>
          </a:xfrm>
          <a:prstGeom prst="flowChart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순서도: 연결자 24"/>
          <p:cNvSpPr/>
          <p:nvPr/>
        </p:nvSpPr>
        <p:spPr>
          <a:xfrm>
            <a:off x="5054302" y="2074347"/>
            <a:ext cx="171605" cy="252832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순서도: 연결자 25"/>
          <p:cNvSpPr/>
          <p:nvPr/>
        </p:nvSpPr>
        <p:spPr>
          <a:xfrm>
            <a:off x="5047009" y="4565801"/>
            <a:ext cx="171605" cy="252832"/>
          </a:xfrm>
          <a:prstGeom prst="flowChartConnector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순서도: 처리 3"/>
          <p:cNvSpPr/>
          <p:nvPr/>
        </p:nvSpPr>
        <p:spPr>
          <a:xfrm>
            <a:off x="8820862" y="5672009"/>
            <a:ext cx="361257" cy="334063"/>
          </a:xfrm>
          <a:prstGeom prst="flowChartProcess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순서도: 연결자 4"/>
          <p:cNvSpPr/>
          <p:nvPr/>
        </p:nvSpPr>
        <p:spPr>
          <a:xfrm>
            <a:off x="8821347" y="6147767"/>
            <a:ext cx="310068" cy="399319"/>
          </a:xfrm>
          <a:prstGeom prst="flowChartConnector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9259006" y="5622718"/>
            <a:ext cx="2026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Identity encoding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9259006" y="6177754"/>
            <a:ext cx="2128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attribute encoding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579321" y="265552"/>
            <a:ext cx="26420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Apple SD Gothic Neo"/>
              </a:rPr>
              <a:t>disentanglement</a:t>
            </a:r>
            <a:endParaRPr lang="ko-KR" altLang="en-US" sz="2400" dirty="0"/>
          </a:p>
        </p:txBody>
      </p:sp>
      <p:sp>
        <p:nvSpPr>
          <p:cNvPr id="8" name="직사각형 7"/>
          <p:cNvSpPr/>
          <p:nvPr/>
        </p:nvSpPr>
        <p:spPr>
          <a:xfrm>
            <a:off x="4052981" y="2772841"/>
            <a:ext cx="169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GAN Inversion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4052981" y="5212172"/>
            <a:ext cx="1696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GAN Inversion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4562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618" y="1171142"/>
            <a:ext cx="1314450" cy="133048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618" y="2650375"/>
            <a:ext cx="1332265" cy="130016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8188" y="4826354"/>
            <a:ext cx="1369760" cy="1361408"/>
          </a:xfrm>
          <a:prstGeom prst="rect">
            <a:avLst/>
          </a:prstGeom>
        </p:spPr>
      </p:pic>
      <p:sp>
        <p:nvSpPr>
          <p:cNvPr id="9" name="순서도: 수동 연산 8"/>
          <p:cNvSpPr/>
          <p:nvPr/>
        </p:nvSpPr>
        <p:spPr>
          <a:xfrm rot="16200000">
            <a:off x="6326114" y="1409330"/>
            <a:ext cx="940279" cy="854101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순서도: 처리 10"/>
          <p:cNvSpPr/>
          <p:nvPr/>
        </p:nvSpPr>
        <p:spPr>
          <a:xfrm>
            <a:off x="7306014" y="1567345"/>
            <a:ext cx="189781" cy="181155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수동 연산 12"/>
          <p:cNvSpPr/>
          <p:nvPr/>
        </p:nvSpPr>
        <p:spPr>
          <a:xfrm rot="16200000">
            <a:off x="6326113" y="2855692"/>
            <a:ext cx="940279" cy="854101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/>
          <p:cNvSpPr/>
          <p:nvPr/>
        </p:nvSpPr>
        <p:spPr>
          <a:xfrm>
            <a:off x="7306013" y="3013707"/>
            <a:ext cx="189781" cy="181155"/>
          </a:xfrm>
          <a:prstGeom prst="flowChart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순서도: 수동 연산 20"/>
          <p:cNvSpPr/>
          <p:nvPr/>
        </p:nvSpPr>
        <p:spPr>
          <a:xfrm rot="16200000" flipV="1">
            <a:off x="3871071" y="5023273"/>
            <a:ext cx="940279" cy="917188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순서도: 처리 23"/>
          <p:cNvSpPr/>
          <p:nvPr/>
        </p:nvSpPr>
        <p:spPr>
          <a:xfrm>
            <a:off x="3618405" y="5235692"/>
            <a:ext cx="189781" cy="181155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순서도: 연결자 24"/>
          <p:cNvSpPr/>
          <p:nvPr/>
        </p:nvSpPr>
        <p:spPr>
          <a:xfrm>
            <a:off x="7294582" y="1889326"/>
            <a:ext cx="189781" cy="228199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순서도: 연결자 25"/>
          <p:cNvSpPr/>
          <p:nvPr/>
        </p:nvSpPr>
        <p:spPr>
          <a:xfrm>
            <a:off x="7287288" y="3318024"/>
            <a:ext cx="189781" cy="228199"/>
          </a:xfrm>
          <a:prstGeom prst="flowChartConnector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순서도: 연결자 26"/>
          <p:cNvSpPr/>
          <p:nvPr/>
        </p:nvSpPr>
        <p:spPr>
          <a:xfrm>
            <a:off x="3613534" y="5507058"/>
            <a:ext cx="189781" cy="228199"/>
          </a:xfrm>
          <a:prstGeom prst="flowChartConnector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순서도: 수동 연산 28"/>
          <p:cNvSpPr/>
          <p:nvPr/>
        </p:nvSpPr>
        <p:spPr>
          <a:xfrm rot="16200000" flipV="1">
            <a:off x="8213551" y="4977906"/>
            <a:ext cx="940279" cy="917188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순서도: 처리 31"/>
          <p:cNvSpPr/>
          <p:nvPr/>
        </p:nvSpPr>
        <p:spPr>
          <a:xfrm>
            <a:off x="7956014" y="5186655"/>
            <a:ext cx="189781" cy="181155"/>
          </a:xfrm>
          <a:prstGeom prst="flowChart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순서도: 연결자 32"/>
          <p:cNvSpPr/>
          <p:nvPr/>
        </p:nvSpPr>
        <p:spPr>
          <a:xfrm>
            <a:off x="7954086" y="5505065"/>
            <a:ext cx="189781" cy="228199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9169" y="4820437"/>
            <a:ext cx="1369255" cy="1369255"/>
          </a:xfrm>
          <a:prstGeom prst="rect">
            <a:avLst/>
          </a:prstGeom>
        </p:spPr>
      </p:pic>
      <p:sp>
        <p:nvSpPr>
          <p:cNvPr id="35" name="직사각형 34"/>
          <p:cNvSpPr/>
          <p:nvPr/>
        </p:nvSpPr>
        <p:spPr>
          <a:xfrm>
            <a:off x="327861" y="219542"/>
            <a:ext cx="56044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/>
              <a:t>image editing in the latent space</a:t>
            </a:r>
            <a:endParaRPr lang="ko-KR" altLang="en-US" sz="3600" dirty="0"/>
          </a:p>
        </p:txBody>
      </p:sp>
      <p:cxnSp>
        <p:nvCxnSpPr>
          <p:cNvPr id="37" name="직선 연결선 36"/>
          <p:cNvCxnSpPr/>
          <p:nvPr/>
        </p:nvCxnSpPr>
        <p:spPr>
          <a:xfrm flipV="1">
            <a:off x="579321" y="4183380"/>
            <a:ext cx="11250729" cy="2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46833" y="2434956"/>
            <a:ext cx="286360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Latent code </a:t>
            </a:r>
            <a:r>
              <a:rPr lang="ko-KR" altLang="en-US" dirty="0" smtClean="0"/>
              <a:t>얻기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= </a:t>
            </a:r>
            <a:r>
              <a:rPr lang="en-US" altLang="ko-KR" sz="2800" dirty="0" smtClean="0">
                <a:solidFill>
                  <a:schemeClr val="accent2">
                    <a:lumMod val="75000"/>
                  </a:schemeClr>
                </a:solidFill>
              </a:rPr>
              <a:t>GAN Inversion</a:t>
            </a:r>
            <a:endParaRPr lang="ko-KR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9868" y="5109579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이미지 생성하기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4267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40502" y="5775623"/>
            <a:ext cx="1869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생성</a:t>
            </a:r>
            <a:r>
              <a:rPr lang="en-US" altLang="ko-KR" dirty="0" smtClean="0"/>
              <a:t> (Generation)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 flipH="1">
            <a:off x="1866510" y="1992605"/>
            <a:ext cx="5158595" cy="3502422"/>
            <a:chOff x="4591803" y="1430243"/>
            <a:chExt cx="5915656" cy="3943180"/>
          </a:xfrm>
        </p:grpSpPr>
        <p:sp>
          <p:nvSpPr>
            <p:cNvPr id="6" name="오른쪽 화살표 5"/>
            <p:cNvSpPr/>
            <p:nvPr/>
          </p:nvSpPr>
          <p:spPr>
            <a:xfrm flipH="1">
              <a:off x="5340007" y="4960673"/>
              <a:ext cx="3067050" cy="4127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784184" y="3148223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/>
                <a:t>고양이</a:t>
              </a:r>
              <a:endParaRPr lang="ko-KR" altLang="en-US" sz="1400" b="1" dirty="0"/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91803" y="1430243"/>
              <a:ext cx="4619963" cy="3456034"/>
            </a:xfrm>
            <a:prstGeom prst="rect">
              <a:avLst/>
            </a:prstGeom>
          </p:spPr>
        </p:pic>
        <p:cxnSp>
          <p:nvCxnSpPr>
            <p:cNvPr id="9" name="직선 연결선 8"/>
            <p:cNvCxnSpPr>
              <a:endCxn id="11" idx="1"/>
            </p:cNvCxnSpPr>
            <p:nvPr/>
          </p:nvCxnSpPr>
          <p:spPr>
            <a:xfrm>
              <a:off x="9025011" y="2803880"/>
              <a:ext cx="515802" cy="3994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9029661" y="3142095"/>
              <a:ext cx="474046" cy="1538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/>
            <p:cNvSpPr/>
            <p:nvPr/>
          </p:nvSpPr>
          <p:spPr>
            <a:xfrm>
              <a:off x="9499057" y="3158260"/>
              <a:ext cx="285127" cy="30777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 flipV="1">
              <a:off x="9025011" y="3337644"/>
              <a:ext cx="483346" cy="13166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>
              <a:endCxn id="11" idx="3"/>
            </p:cNvCxnSpPr>
            <p:nvPr/>
          </p:nvCxnSpPr>
          <p:spPr>
            <a:xfrm flipV="1">
              <a:off x="9025011" y="3420964"/>
              <a:ext cx="515802" cy="35940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272" y="199854"/>
            <a:ext cx="4645991" cy="638049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234761" y="676154"/>
            <a:ext cx="2415795" cy="1316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solidFill>
                  <a:srgbClr val="FF0000"/>
                </a:solidFill>
              </a:rPr>
              <a:t>data distribution.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solidFill>
                  <a:srgbClr val="FF0000"/>
                </a:solidFill>
              </a:rPr>
              <a:t>probability P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solidFill>
                  <a:srgbClr val="FF0000"/>
                </a:solidFill>
              </a:rPr>
              <a:t>sampling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2085" y="379563"/>
            <a:ext cx="20478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Motivation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9873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668" y="197498"/>
            <a:ext cx="1314450" cy="133048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668" y="3284369"/>
            <a:ext cx="1332265" cy="130016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5668" y="1688153"/>
            <a:ext cx="1369760" cy="1361408"/>
          </a:xfrm>
          <a:prstGeom prst="rect">
            <a:avLst/>
          </a:prstGeom>
        </p:spPr>
      </p:pic>
      <p:sp>
        <p:nvSpPr>
          <p:cNvPr id="9" name="순서도: 수동 연산 8"/>
          <p:cNvSpPr/>
          <p:nvPr/>
        </p:nvSpPr>
        <p:spPr>
          <a:xfrm rot="16200000">
            <a:off x="5583164" y="435686"/>
            <a:ext cx="940279" cy="854101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수동 연산 12"/>
          <p:cNvSpPr/>
          <p:nvPr/>
        </p:nvSpPr>
        <p:spPr>
          <a:xfrm rot="16200000">
            <a:off x="5583163" y="1882048"/>
            <a:ext cx="940279" cy="854101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순서도: 수동 연산 28"/>
          <p:cNvSpPr/>
          <p:nvPr/>
        </p:nvSpPr>
        <p:spPr>
          <a:xfrm rot="16200000" flipV="1">
            <a:off x="6983882" y="5234181"/>
            <a:ext cx="940279" cy="917188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9500" y="5076712"/>
            <a:ext cx="1369255" cy="1369255"/>
          </a:xfrm>
          <a:prstGeom prst="rect">
            <a:avLst/>
          </a:prstGeom>
        </p:spPr>
      </p:pic>
      <p:cxnSp>
        <p:nvCxnSpPr>
          <p:cNvPr id="37" name="직선 연결선 36"/>
          <p:cNvCxnSpPr/>
          <p:nvPr/>
        </p:nvCxnSpPr>
        <p:spPr>
          <a:xfrm flipV="1">
            <a:off x="464972" y="4739078"/>
            <a:ext cx="11250729" cy="2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29868" y="5109579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이미지 생성하기</a:t>
            </a:r>
            <a:endParaRPr lang="ko-KR" altLang="en-US" dirty="0"/>
          </a:p>
        </p:txBody>
      </p:sp>
      <p:sp>
        <p:nvSpPr>
          <p:cNvPr id="5" name="대각선 방향의 모서리가 둥근 사각형 4"/>
          <p:cNvSpPr/>
          <p:nvPr/>
        </p:nvSpPr>
        <p:spPr>
          <a:xfrm>
            <a:off x="6563062" y="535116"/>
            <a:ext cx="180638" cy="66294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대각선 방향의 모서리가 둥근 사각형 39"/>
          <p:cNvSpPr/>
          <p:nvPr/>
        </p:nvSpPr>
        <p:spPr>
          <a:xfrm>
            <a:off x="6563062" y="1974927"/>
            <a:ext cx="180638" cy="662940"/>
          </a:xfrm>
          <a:prstGeom prst="round2Diag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순서도: 수동 연산 41"/>
          <p:cNvSpPr/>
          <p:nvPr/>
        </p:nvSpPr>
        <p:spPr>
          <a:xfrm rot="16200000">
            <a:off x="5583162" y="3522561"/>
            <a:ext cx="940279" cy="854101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대각선 방향의 모서리가 둥근 사각형 43"/>
          <p:cNvSpPr/>
          <p:nvPr/>
        </p:nvSpPr>
        <p:spPr>
          <a:xfrm>
            <a:off x="6563061" y="3615440"/>
            <a:ext cx="180638" cy="662940"/>
          </a:xfrm>
          <a:prstGeom prst="round2Diag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대각선 방향의 모서리가 둥근 사각형 45"/>
          <p:cNvSpPr/>
          <p:nvPr/>
        </p:nvSpPr>
        <p:spPr>
          <a:xfrm flipH="1">
            <a:off x="5615335" y="5328052"/>
            <a:ext cx="200897" cy="66294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대각선 방향의 모서리가 둥근 사각형 46"/>
          <p:cNvSpPr/>
          <p:nvPr/>
        </p:nvSpPr>
        <p:spPr>
          <a:xfrm flipH="1">
            <a:off x="6239961" y="5334589"/>
            <a:ext cx="200897" cy="662940"/>
          </a:xfrm>
          <a:prstGeom prst="round2Diag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대각선 방향의 모서리가 둥근 사각형 47"/>
          <p:cNvSpPr/>
          <p:nvPr/>
        </p:nvSpPr>
        <p:spPr>
          <a:xfrm>
            <a:off x="4515708" y="5309886"/>
            <a:ext cx="180638" cy="662940"/>
          </a:xfrm>
          <a:prstGeom prst="round2Diag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614161" y="5344661"/>
            <a:ext cx="2274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/>
              <a:t> + (   -   )</a:t>
            </a:r>
            <a:endParaRPr lang="ko-KR" altLang="en-US" sz="3600" dirty="0"/>
          </a:p>
        </p:txBody>
      </p:sp>
      <p:sp>
        <p:nvSpPr>
          <p:cNvPr id="26" name="TextBox 25"/>
          <p:cNvSpPr txBox="1"/>
          <p:nvPr/>
        </p:nvSpPr>
        <p:spPr>
          <a:xfrm>
            <a:off x="546833" y="2434956"/>
            <a:ext cx="286360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Latent code </a:t>
            </a:r>
            <a:r>
              <a:rPr lang="ko-KR" altLang="en-US" dirty="0" smtClean="0"/>
              <a:t>얻기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= </a:t>
            </a:r>
            <a:r>
              <a:rPr lang="en-US" altLang="ko-KR" sz="2800" dirty="0" smtClean="0">
                <a:solidFill>
                  <a:schemeClr val="accent2">
                    <a:lumMod val="75000"/>
                  </a:schemeClr>
                </a:solidFill>
              </a:rPr>
              <a:t>GAN Inversion</a:t>
            </a:r>
            <a:endParaRPr lang="ko-KR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431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8663" y="390958"/>
            <a:ext cx="1663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StyleGAN2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875" y="3984150"/>
            <a:ext cx="4286328" cy="28300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1875" y="1230781"/>
            <a:ext cx="9957922" cy="26855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452" y="3984151"/>
            <a:ext cx="4780345" cy="28738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9424" y="250530"/>
            <a:ext cx="4128779" cy="742519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8633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7167" y="437257"/>
            <a:ext cx="2409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StyleGAN2-ADA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225" y="1495686"/>
            <a:ext cx="9729382" cy="522341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941" y="269362"/>
            <a:ext cx="4467305" cy="954126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83828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7167" y="437257"/>
            <a:ext cx="1663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2">
                    <a:lumMod val="75000"/>
                  </a:schemeClr>
                </a:solidFill>
              </a:rPr>
              <a:t>StyleGAN3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4596" y="206536"/>
            <a:ext cx="3333537" cy="692386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" name="직사각형 5"/>
          <p:cNvSpPr/>
          <p:nvPr/>
        </p:nvSpPr>
        <p:spPr>
          <a:xfrm>
            <a:off x="0" y="6426031"/>
            <a:ext cx="107837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https://nvlabs-fi-cdn.nvidia.com/_web/stylegan3/videos/video_0_ffhq_cinemagraphs.mp4#t=0.001</a:t>
            </a:r>
          </a:p>
        </p:txBody>
      </p:sp>
      <p:pic>
        <p:nvPicPr>
          <p:cNvPr id="7" name="video_0_ffhq_cinemagraph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34596" y="1017232"/>
            <a:ext cx="9674036" cy="529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15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mal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1501" y="1701887"/>
            <a:ext cx="11521998" cy="21603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1501" y="445780"/>
            <a:ext cx="20201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Application</a:t>
            </a:r>
            <a:endParaRPr lang="ko-KR" altLang="en-US" sz="2800" dirty="0"/>
          </a:p>
        </p:txBody>
      </p:sp>
      <p:sp>
        <p:nvSpPr>
          <p:cNvPr id="8" name="직사각형 7"/>
          <p:cNvSpPr/>
          <p:nvPr/>
        </p:nvSpPr>
        <p:spPr>
          <a:xfrm>
            <a:off x="307329" y="4595150"/>
            <a:ext cx="312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https://stitch-time.github.io/</a:t>
            </a:r>
          </a:p>
        </p:txBody>
      </p:sp>
    </p:spTree>
    <p:extLst>
      <p:ext uri="{BB962C8B-B14F-4D97-AF65-F5344CB8AC3E}">
        <p14:creationId xmlns:p14="http://schemas.microsoft.com/office/powerpoint/2010/main" val="1118049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06592" y="5861887"/>
            <a:ext cx="1869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생성</a:t>
            </a:r>
            <a:r>
              <a:rPr lang="en-US" altLang="ko-KR" dirty="0" smtClean="0"/>
              <a:t> (Generation)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 flipH="1">
            <a:off x="132600" y="2078869"/>
            <a:ext cx="5158595" cy="3502422"/>
            <a:chOff x="4591803" y="1430243"/>
            <a:chExt cx="5915656" cy="3943180"/>
          </a:xfrm>
        </p:grpSpPr>
        <p:sp>
          <p:nvSpPr>
            <p:cNvPr id="6" name="오른쪽 화살표 5"/>
            <p:cNvSpPr/>
            <p:nvPr/>
          </p:nvSpPr>
          <p:spPr>
            <a:xfrm flipH="1">
              <a:off x="5340007" y="4960673"/>
              <a:ext cx="3067050" cy="4127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784184" y="3148223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/>
                <a:t>고양이</a:t>
              </a:r>
              <a:endParaRPr lang="ko-KR" altLang="en-US" sz="1400" b="1" dirty="0"/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91803" y="1430243"/>
              <a:ext cx="4619963" cy="3456034"/>
            </a:xfrm>
            <a:prstGeom prst="rect">
              <a:avLst/>
            </a:prstGeom>
          </p:spPr>
        </p:pic>
        <p:cxnSp>
          <p:nvCxnSpPr>
            <p:cNvPr id="9" name="직선 연결선 8"/>
            <p:cNvCxnSpPr>
              <a:endCxn id="11" idx="1"/>
            </p:cNvCxnSpPr>
            <p:nvPr/>
          </p:nvCxnSpPr>
          <p:spPr>
            <a:xfrm>
              <a:off x="9025011" y="2803880"/>
              <a:ext cx="515802" cy="3994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9029661" y="3142095"/>
              <a:ext cx="474046" cy="1538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/>
            <p:cNvSpPr/>
            <p:nvPr/>
          </p:nvSpPr>
          <p:spPr>
            <a:xfrm>
              <a:off x="9499057" y="3158260"/>
              <a:ext cx="285127" cy="30777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 flipV="1">
              <a:off x="9025011" y="3337644"/>
              <a:ext cx="483346" cy="13166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>
              <a:endCxn id="11" idx="3"/>
            </p:cNvCxnSpPr>
            <p:nvPr/>
          </p:nvCxnSpPr>
          <p:spPr>
            <a:xfrm flipV="1">
              <a:off x="9025011" y="3420964"/>
              <a:ext cx="515802" cy="35940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/>
          <p:cNvSpPr txBox="1"/>
          <p:nvPr/>
        </p:nvSpPr>
        <p:spPr>
          <a:xfrm>
            <a:off x="4234761" y="676154"/>
            <a:ext cx="2415795" cy="1316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solidFill>
                  <a:srgbClr val="FF0000"/>
                </a:solidFill>
              </a:rPr>
              <a:t>data distribution.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solidFill>
                  <a:srgbClr val="FF0000"/>
                </a:solidFill>
              </a:rPr>
              <a:t>probability P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solidFill>
                  <a:srgbClr val="FF0000"/>
                </a:solidFill>
              </a:rPr>
              <a:t>sampling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2085" y="379563"/>
            <a:ext cx="20478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Motivation</a:t>
            </a:r>
            <a:endParaRPr lang="ko-KR" altLang="en-US" sz="2800" b="1" dirty="0"/>
          </a:p>
        </p:txBody>
      </p:sp>
      <p:pic>
        <p:nvPicPr>
          <p:cNvPr id="2050" name="Picture 2" descr="https://librosa.org/doc/latest/_images/librosa-feature-melspectrogram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1194" y="2475906"/>
            <a:ext cx="3404391" cy="2553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오른쪽 화살표 1"/>
          <p:cNvSpPr/>
          <p:nvPr/>
        </p:nvSpPr>
        <p:spPr>
          <a:xfrm>
            <a:off x="9083615" y="3476366"/>
            <a:ext cx="414068" cy="3102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5033" y="2927375"/>
            <a:ext cx="2343643" cy="109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643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06592" y="5861887"/>
            <a:ext cx="1869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생성</a:t>
            </a:r>
            <a:r>
              <a:rPr lang="en-US" altLang="ko-KR" dirty="0" smtClean="0"/>
              <a:t> (Generation)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 flipH="1">
            <a:off x="132600" y="2078869"/>
            <a:ext cx="5158595" cy="3502422"/>
            <a:chOff x="4591803" y="1430243"/>
            <a:chExt cx="5915656" cy="3943180"/>
          </a:xfrm>
        </p:grpSpPr>
        <p:sp>
          <p:nvSpPr>
            <p:cNvPr id="6" name="오른쪽 화살표 5"/>
            <p:cNvSpPr/>
            <p:nvPr/>
          </p:nvSpPr>
          <p:spPr>
            <a:xfrm flipH="1">
              <a:off x="5340007" y="4960673"/>
              <a:ext cx="3067050" cy="4127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784184" y="3148223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/>
                <a:t>고양이</a:t>
              </a:r>
              <a:endParaRPr lang="ko-KR" altLang="en-US" sz="1400" b="1" dirty="0"/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91803" y="1430243"/>
              <a:ext cx="4619963" cy="3456034"/>
            </a:xfrm>
            <a:prstGeom prst="rect">
              <a:avLst/>
            </a:prstGeom>
          </p:spPr>
        </p:pic>
        <p:cxnSp>
          <p:nvCxnSpPr>
            <p:cNvPr id="9" name="직선 연결선 8"/>
            <p:cNvCxnSpPr>
              <a:endCxn id="11" idx="1"/>
            </p:cNvCxnSpPr>
            <p:nvPr/>
          </p:nvCxnSpPr>
          <p:spPr>
            <a:xfrm>
              <a:off x="9025011" y="2803880"/>
              <a:ext cx="515802" cy="39945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9029661" y="3142095"/>
              <a:ext cx="474046" cy="1538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/>
            <p:cNvSpPr/>
            <p:nvPr/>
          </p:nvSpPr>
          <p:spPr>
            <a:xfrm>
              <a:off x="9499057" y="3158260"/>
              <a:ext cx="285127" cy="30777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 flipV="1">
              <a:off x="9025011" y="3337644"/>
              <a:ext cx="483346" cy="13166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>
              <a:endCxn id="11" idx="3"/>
            </p:cNvCxnSpPr>
            <p:nvPr/>
          </p:nvCxnSpPr>
          <p:spPr>
            <a:xfrm flipV="1">
              <a:off x="9025011" y="3420964"/>
              <a:ext cx="515802" cy="35940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/>
          <p:cNvSpPr txBox="1"/>
          <p:nvPr/>
        </p:nvSpPr>
        <p:spPr>
          <a:xfrm>
            <a:off x="4234761" y="676154"/>
            <a:ext cx="24157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solidFill>
                  <a:srgbClr val="FF0000"/>
                </a:solidFill>
              </a:rPr>
              <a:t>data distribution.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solidFill>
                  <a:srgbClr val="FF0000"/>
                </a:solidFill>
              </a:rPr>
              <a:t>probability P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solidFill>
                  <a:srgbClr val="FF0000"/>
                </a:solidFill>
              </a:rPr>
              <a:t>Sampling</a:t>
            </a:r>
            <a:endParaRPr lang="en-US" altLang="ko-KR" sz="1400" b="1" dirty="0" smtClean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52085" y="379563"/>
            <a:ext cx="20478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Motivation</a:t>
            </a:r>
            <a:endParaRPr lang="ko-KR" altLang="en-US" sz="2800" b="1" dirty="0"/>
          </a:p>
        </p:txBody>
      </p:sp>
      <p:sp>
        <p:nvSpPr>
          <p:cNvPr id="17" name="TextBox 16"/>
          <p:cNvSpPr txBox="1"/>
          <p:nvPr/>
        </p:nvSpPr>
        <p:spPr>
          <a:xfrm flipH="1">
            <a:off x="5541720" y="2606433"/>
            <a:ext cx="653897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고양이를 </a:t>
            </a:r>
            <a:r>
              <a:rPr lang="ko-KR" altLang="en-US" dirty="0"/>
              <a:t>부르는 여러 가지 호칭으로는 </a:t>
            </a:r>
            <a:r>
              <a:rPr lang="en-US" altLang="ko-KR" dirty="0"/>
              <a:t>"</a:t>
            </a:r>
            <a:r>
              <a:rPr lang="ko-KR" altLang="en-US" dirty="0"/>
              <a:t>냥이</a:t>
            </a:r>
            <a:r>
              <a:rPr lang="en-US" altLang="ko-KR" dirty="0"/>
              <a:t>(</a:t>
            </a:r>
            <a:r>
              <a:rPr lang="ko-KR" altLang="en-US" dirty="0"/>
              <a:t>튜튜</a:t>
            </a:r>
            <a:r>
              <a:rPr lang="en-US" altLang="ko-KR" dirty="0"/>
              <a:t>)", "</a:t>
            </a:r>
            <a:r>
              <a:rPr lang="ko-KR" altLang="en-US" dirty="0" smtClean="0"/>
              <a:t>애옹이</a:t>
            </a:r>
            <a:r>
              <a:rPr lang="en-US" altLang="ko-KR" dirty="0" smtClean="0"/>
              <a:t>”</a:t>
            </a:r>
            <a:endParaRPr lang="ko-KR" altLang="en-US" sz="1400" b="1" dirty="0"/>
          </a:p>
        </p:txBody>
      </p:sp>
      <p:sp>
        <p:nvSpPr>
          <p:cNvPr id="14" name="직사각형 13"/>
          <p:cNvSpPr/>
          <p:nvPr/>
        </p:nvSpPr>
        <p:spPr>
          <a:xfrm>
            <a:off x="5541720" y="3322398"/>
            <a:ext cx="6340197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ko-KR" altLang="en-US" dirty="0" smtClean="0">
                <a:solidFill>
                  <a:srgbClr val="4D5156"/>
                </a:solidFill>
                <a:latin typeface="Apple SD Gothic Neo"/>
              </a:rPr>
              <a:t>고양이가 </a:t>
            </a:r>
            <a:r>
              <a:rPr lang="ko-KR" altLang="en-US" dirty="0">
                <a:solidFill>
                  <a:srgbClr val="4D5156"/>
                </a:solidFill>
                <a:latin typeface="Apple SD Gothic Neo"/>
              </a:rPr>
              <a:t>실수로 화장실 바로 옆 맨바닥에 배설을 하는 경우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5549830" y="4038363"/>
            <a:ext cx="4626588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4D5156"/>
                </a:solidFill>
                <a:latin typeface="Apple SD Gothic Neo"/>
              </a:rPr>
              <a:t>고양이는 </a:t>
            </a:r>
            <a:r>
              <a:rPr lang="en-US" altLang="ko-KR" dirty="0">
                <a:solidFill>
                  <a:srgbClr val="4D5156"/>
                </a:solidFill>
                <a:latin typeface="Apple SD Gothic Neo"/>
              </a:rPr>
              <a:t>8</a:t>
            </a:r>
            <a:r>
              <a:rPr lang="ko-KR" altLang="en-US" dirty="0">
                <a:solidFill>
                  <a:srgbClr val="4D5156"/>
                </a:solidFill>
                <a:latin typeface="Apple SD Gothic Neo"/>
              </a:rPr>
              <a:t>세기 경 처음 한반도에 유입되어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442658" y="4660315"/>
            <a:ext cx="6096000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ko-KR" altLang="en-US" dirty="0"/>
              <a:t>고양이과에 속해 해부 생리학적으로는 호랑이와 비슷하지만 생활습성은 </a:t>
            </a:r>
          </a:p>
        </p:txBody>
      </p:sp>
    </p:spTree>
    <p:extLst>
      <p:ext uri="{BB962C8B-B14F-4D97-AF65-F5344CB8AC3E}">
        <p14:creationId xmlns:p14="http://schemas.microsoft.com/office/powerpoint/2010/main" val="345699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706" y="3832690"/>
            <a:ext cx="2824457" cy="291048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337" y="474452"/>
            <a:ext cx="2863173" cy="286882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356" y="3832690"/>
            <a:ext cx="2265869" cy="229300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520" y="474451"/>
            <a:ext cx="2826643" cy="286882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4498" y="996321"/>
            <a:ext cx="2295828" cy="234695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5297" y="3832690"/>
            <a:ext cx="2893196" cy="29104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8787" y="293299"/>
            <a:ext cx="20478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Motivation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5510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345" y="3264402"/>
            <a:ext cx="4435224" cy="28653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25659" y="5945104"/>
            <a:ext cx="122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Generator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25785" y="594510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47165" y="593517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817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345" y="3264402"/>
            <a:ext cx="4435224" cy="28653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25659" y="5945104"/>
            <a:ext cx="122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Generator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25785" y="594510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47165" y="593517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397885" y="4228818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 ~ Z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93076" y="4968450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x ~ X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393076" y="5621938"/>
            <a:ext cx="1067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f: z -&gt; x</a:t>
            </a:r>
          </a:p>
          <a:p>
            <a:r>
              <a:rPr lang="en-US" altLang="ko-KR" dirty="0" smtClean="0"/>
              <a:t>f(z) = x</a:t>
            </a:r>
            <a:endParaRPr lang="ko-KR" altLang="en-US" dirty="0"/>
          </a:p>
        </p:txBody>
      </p:sp>
      <p:pic>
        <p:nvPicPr>
          <p:cNvPr id="13" name="Picture 2" descr="Multivariate normal distribution - Wikipe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659" y="92631"/>
            <a:ext cx="5321526" cy="4025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593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6847" y="1125842"/>
            <a:ext cx="5182049" cy="281202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560820" y="3834996"/>
            <a:ext cx="156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Discriminator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628344" y="1828800"/>
            <a:ext cx="618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Real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628344" y="3101340"/>
            <a:ext cx="646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Fake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2197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345" y="3264402"/>
            <a:ext cx="4435224" cy="286536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847" y="1125842"/>
            <a:ext cx="5182049" cy="28120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5408460" y="3808471"/>
            <a:ext cx="461665" cy="4570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dirty="0" smtClean="0"/>
              <a:t>=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283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1081</TotalTime>
  <Words>207</Words>
  <Application>Microsoft Office PowerPoint</Application>
  <PresentationFormat>와이드스크린</PresentationFormat>
  <Paragraphs>82</Paragraphs>
  <Slides>24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Apple SD Gothic Neo</vt:lpstr>
      <vt:lpstr>맑은 고딕</vt:lpstr>
      <vt:lpstr>Arial</vt:lpstr>
      <vt:lpstr>Office 테마</vt:lpstr>
      <vt:lpstr>03. GAN(generative adversarial networks) 개요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사업본부 딥러닝 교육 SEASON1_SE01</dc:title>
  <dc:creator>kts123</dc:creator>
  <cp:lastModifiedBy>kwon taeksooon</cp:lastModifiedBy>
  <cp:revision>96</cp:revision>
  <dcterms:created xsi:type="dcterms:W3CDTF">2022-01-05T16:53:49Z</dcterms:created>
  <dcterms:modified xsi:type="dcterms:W3CDTF">2022-03-19T05:53:59Z</dcterms:modified>
</cp:coreProperties>
</file>

<file path=docProps/thumbnail.jpeg>
</file>